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5"/>
  </p:sldMasterIdLst>
  <p:notesMasterIdLst>
    <p:notesMasterId r:id="rId10"/>
  </p:notesMasterIdLst>
  <p:handoutMasterIdLst>
    <p:handoutMasterId r:id="rId11"/>
  </p:handoutMasterIdLst>
  <p:sldIdLst>
    <p:sldId id="256" r:id="rId6"/>
    <p:sldId id="257" r:id="rId7"/>
    <p:sldId id="260" r:id="rId8"/>
    <p:sldId id="258" r:id="rId9"/>
  </p:sldIdLst>
  <p:sldSz cx="12192000" cy="6858000"/>
  <p:notesSz cx="6797675" cy="998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F0"/>
    <a:srgbClr val="3C3C3C"/>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C7AFF-BC8C-893B-E678-262696D07D6D}" v="3" dt="2023-12-04T13:32:30.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45"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98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8BFD7-BFE7-4DCB-9028-74B2F3A66062}"/>
              </a:ext>
            </a:extLst>
          </p:cNvPr>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8C1E21-8AC5-4EEC-B3C1-45B0EAFBEE7B}"/>
              </a:ext>
            </a:extLst>
          </p:cNvPr>
          <p:cNvSpPr>
            <a:spLocks noGrp="1"/>
          </p:cNvSpPr>
          <p:nvPr>
            <p:ph type="dt" sz="quarter" idx="1"/>
          </p:nvPr>
        </p:nvSpPr>
        <p:spPr>
          <a:xfrm>
            <a:off x="3849688" y="0"/>
            <a:ext cx="2946400" cy="500063"/>
          </a:xfrm>
          <a:prstGeom prst="rect">
            <a:avLst/>
          </a:prstGeom>
        </p:spPr>
        <p:txBody>
          <a:bodyPr vert="horz" lIns="91440" tIns="45720" rIns="91440" bIns="45720" rtlCol="0"/>
          <a:lstStyle>
            <a:lvl1pPr algn="r">
              <a:defRPr sz="1200"/>
            </a:lvl1pPr>
          </a:lstStyle>
          <a:p>
            <a:fld id="{B0575919-2CF9-48AA-AF82-2C72EA60395F}" type="datetimeFigureOut">
              <a:rPr lang="en-GB" smtClean="0"/>
              <a:t>06/12/2023</a:t>
            </a:fld>
            <a:endParaRPr lang="en-GB"/>
          </a:p>
        </p:txBody>
      </p:sp>
      <p:sp>
        <p:nvSpPr>
          <p:cNvPr id="4" name="Footer Placeholder 3">
            <a:extLst>
              <a:ext uri="{FF2B5EF4-FFF2-40B4-BE49-F238E27FC236}">
                <a16:creationId xmlns:a16="http://schemas.microsoft.com/office/drawing/2014/main" id="{E598755E-C326-4C78-97ED-C402472BD767}"/>
              </a:ext>
            </a:extLst>
          </p:cNvPr>
          <p:cNvSpPr>
            <a:spLocks noGrp="1"/>
          </p:cNvSpPr>
          <p:nvPr>
            <p:ph type="ftr" sz="quarter" idx="2"/>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8B1FA7C-5227-4F6A-8A84-2ECC795FB747}"/>
              </a:ext>
            </a:extLst>
          </p:cNvPr>
          <p:cNvSpPr>
            <a:spLocks noGrp="1"/>
          </p:cNvSpPr>
          <p:nvPr>
            <p:ph type="sldNum" sz="quarter" idx="3"/>
          </p:nvPr>
        </p:nvSpPr>
        <p:spPr>
          <a:xfrm>
            <a:off x="3849688" y="9482138"/>
            <a:ext cx="2946400" cy="500062"/>
          </a:xfrm>
          <a:prstGeom prst="rect">
            <a:avLst/>
          </a:prstGeom>
        </p:spPr>
        <p:txBody>
          <a:bodyPr vert="horz" lIns="91440" tIns="45720" rIns="91440" bIns="45720" rtlCol="0" anchor="b"/>
          <a:lstStyle>
            <a:lvl1pPr algn="r">
              <a:defRPr sz="1200"/>
            </a:lvl1pPr>
          </a:lstStyle>
          <a:p>
            <a:fld id="{4645B09E-022E-4980-89D6-677E922E7332}" type="slidenum">
              <a:rPr lang="en-GB" smtClean="0"/>
              <a:t>‹#›</a:t>
            </a:fld>
            <a:endParaRPr lang="en-GB"/>
          </a:p>
        </p:txBody>
      </p:sp>
    </p:spTree>
    <p:extLst>
      <p:ext uri="{BB962C8B-B14F-4D97-AF65-F5344CB8AC3E}">
        <p14:creationId xmlns:p14="http://schemas.microsoft.com/office/powerpoint/2010/main" val="2528633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500063"/>
          </a:xfrm>
          <a:prstGeom prst="rect">
            <a:avLst/>
          </a:prstGeom>
        </p:spPr>
        <p:txBody>
          <a:bodyPr vert="horz" lIns="91440" tIns="45720" rIns="91440" bIns="45720" rtlCol="0"/>
          <a:lstStyle>
            <a:lvl1pPr algn="r">
              <a:defRPr sz="1200"/>
            </a:lvl1pPr>
          </a:lstStyle>
          <a:p>
            <a:fld id="{FA76163B-D1DB-4405-A04C-2729245ABB59}" type="datetimeFigureOut">
              <a:rPr lang="en-GB" smtClean="0"/>
              <a:t>06/12/2023</a:t>
            </a:fld>
            <a:endParaRPr lang="en-GB"/>
          </a:p>
        </p:txBody>
      </p:sp>
      <p:sp>
        <p:nvSpPr>
          <p:cNvPr id="4" name="Slide Image Placeholder 3"/>
          <p:cNvSpPr>
            <a:spLocks noGrp="1" noRot="1" noChangeAspect="1"/>
          </p:cNvSpPr>
          <p:nvPr>
            <p:ph type="sldImg" idx="2"/>
          </p:nvPr>
        </p:nvSpPr>
        <p:spPr>
          <a:xfrm>
            <a:off x="404813" y="1247775"/>
            <a:ext cx="5988050" cy="3368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803775"/>
            <a:ext cx="5438775" cy="3930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82138"/>
            <a:ext cx="2946400"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82138"/>
            <a:ext cx="2946400" cy="500062"/>
          </a:xfrm>
          <a:prstGeom prst="rect">
            <a:avLst/>
          </a:prstGeom>
        </p:spPr>
        <p:txBody>
          <a:bodyPr vert="horz" lIns="91440" tIns="45720" rIns="91440" bIns="45720" rtlCol="0" anchor="b"/>
          <a:lstStyle>
            <a:lvl1pPr algn="r">
              <a:defRPr sz="1200"/>
            </a:lvl1pPr>
          </a:lstStyle>
          <a:p>
            <a:fld id="{EA0C710D-5885-443B-9C24-C497C34F9117}" type="slidenum">
              <a:rPr lang="en-GB" smtClean="0"/>
              <a:t>‹#›</a:t>
            </a:fld>
            <a:endParaRPr lang="en-GB"/>
          </a:p>
        </p:txBody>
      </p:sp>
    </p:spTree>
    <p:extLst>
      <p:ext uri="{BB962C8B-B14F-4D97-AF65-F5344CB8AC3E}">
        <p14:creationId xmlns:p14="http://schemas.microsoft.com/office/powerpoint/2010/main" val="1279836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0C710D-5885-443B-9C24-C497C34F9117}" type="slidenum">
              <a:rPr lang="en-GB" smtClean="0"/>
              <a:t>1</a:t>
            </a:fld>
            <a:endParaRPr lang="en-GB"/>
          </a:p>
        </p:txBody>
      </p:sp>
    </p:spTree>
    <p:extLst>
      <p:ext uri="{BB962C8B-B14F-4D97-AF65-F5344CB8AC3E}">
        <p14:creationId xmlns:p14="http://schemas.microsoft.com/office/powerpoint/2010/main" val="4106182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122363"/>
            <a:ext cx="9144000" cy="2387600"/>
          </a:xfrm>
        </p:spPr>
        <p:txBody>
          <a:bodyPr anchor="b"/>
          <a:lstStyle>
            <a:lvl1pPr algn="ctr">
              <a:defRPr sz="6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6" name="Subtitle 2"/>
          <p:cNvSpPr>
            <a:spLocks noGrp="1"/>
          </p:cNvSpPr>
          <p:nvPr>
            <p:ph type="subTitle" idx="1"/>
          </p:nvPr>
        </p:nvSpPr>
        <p:spPr>
          <a:xfrm>
            <a:off x="1524000" y="3602038"/>
            <a:ext cx="9144000" cy="461962"/>
          </a:xfrm>
        </p:spPr>
        <p:txBody>
          <a:bodyPr>
            <a:normAutofit/>
          </a:bodyPr>
          <a:lstStyle>
            <a:lvl1pPr marL="0" indent="0" algn="ctr">
              <a:buNone/>
              <a:defRPr sz="20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Picture 6">
            <a:extLst>
              <a:ext uri="{FF2B5EF4-FFF2-40B4-BE49-F238E27FC236}">
                <a16:creationId xmlns:a16="http://schemas.microsoft.com/office/drawing/2014/main" id="{08D9258E-585A-4B5E-80A1-E773BC6D76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0567" y="5266171"/>
            <a:ext cx="3802942" cy="938931"/>
          </a:xfrm>
          <a:prstGeom prst="rect">
            <a:avLst/>
          </a:prstGeom>
        </p:spPr>
      </p:pic>
    </p:spTree>
    <p:extLst>
      <p:ext uri="{BB962C8B-B14F-4D97-AF65-F5344CB8AC3E}">
        <p14:creationId xmlns:p14="http://schemas.microsoft.com/office/powerpoint/2010/main" val="11620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Title Slide (Blue)">
    <p:spTree>
      <p:nvGrpSpPr>
        <p:cNvPr id="1" name=""/>
        <p:cNvGrpSpPr/>
        <p:nvPr/>
      </p:nvGrpSpPr>
      <p:grpSpPr>
        <a:xfrm>
          <a:off x="0" y="0"/>
          <a:ext cx="0" cy="0"/>
          <a:chOff x="0" y="0"/>
          <a:chExt cx="0" cy="0"/>
        </a:xfrm>
      </p:grpSpPr>
      <p:sp>
        <p:nvSpPr>
          <p:cNvPr id="10" name="Rectangle 9"/>
          <p:cNvSpPr/>
          <p:nvPr userDrawn="1"/>
        </p:nvSpPr>
        <p:spPr>
          <a:xfrm flipH="1">
            <a:off x="0" y="6691087"/>
            <a:ext cx="12192000" cy="166914"/>
          </a:xfrm>
          <a:prstGeom prst="rect">
            <a:avLst/>
          </a:prstGeom>
          <a:blipFill>
            <a:blip r:embed="rId2" cstate="screen">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5" name="Rectangle 14"/>
          <p:cNvSpPr/>
          <p:nvPr userDrawn="1"/>
        </p:nvSpPr>
        <p:spPr>
          <a:xfrm>
            <a:off x="0" y="5898920"/>
            <a:ext cx="12192000" cy="959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2" name="Rectangle 1"/>
          <p:cNvSpPr/>
          <p:nvPr userDrawn="1"/>
        </p:nvSpPr>
        <p:spPr>
          <a:xfrm flipH="1">
            <a:off x="0" y="-57150"/>
            <a:ext cx="12290854" cy="1218293"/>
          </a:xfrm>
          <a:prstGeom prst="rect">
            <a:avLst/>
          </a:prstGeom>
          <a:blipFill>
            <a:blip r:embed="rId3" cstate="screen">
              <a:extLst>
                <a:ext uri="{28A0092B-C50C-407E-A947-70E740481C1C}">
                  <a14:useLocalDpi xmlns:a14="http://schemas.microsoft.com/office/drawing/2010/main"/>
                </a:ext>
              </a:extLst>
            </a:blip>
            <a:srcRect/>
            <a:stretch>
              <a:fillRect l="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hasCustomPrompt="1"/>
          </p:nvPr>
        </p:nvSpPr>
        <p:spPr>
          <a:xfrm>
            <a:off x="623889" y="173309"/>
            <a:ext cx="8928326" cy="889178"/>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dirty="0"/>
              <a:t>Title</a:t>
            </a:r>
          </a:p>
        </p:txBody>
      </p:sp>
      <p:sp>
        <p:nvSpPr>
          <p:cNvPr id="5" name="Text Placeholder 4"/>
          <p:cNvSpPr>
            <a:spLocks noGrp="1"/>
          </p:cNvSpPr>
          <p:nvPr>
            <p:ph type="body" sz="quarter" idx="12"/>
          </p:nvPr>
        </p:nvSpPr>
        <p:spPr>
          <a:xfrm>
            <a:off x="623888" y="1292947"/>
            <a:ext cx="11001375" cy="5196754"/>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a16="http://schemas.microsoft.com/office/drawing/2014/main" id="{3E477705-E914-43A8-B6A1-A7A195A1DD95}"/>
              </a:ext>
            </a:extLst>
          </p:cNvPr>
          <p:cNvSpPr>
            <a:spLocks noGrp="1"/>
          </p:cNvSpPr>
          <p:nvPr>
            <p:ph type="sldNum" sz="quarter" idx="4"/>
          </p:nvPr>
        </p:nvSpPr>
        <p:spPr>
          <a:xfrm>
            <a:off x="9356272" y="6378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pic>
        <p:nvPicPr>
          <p:cNvPr id="4" name="Picture 3">
            <a:extLst>
              <a:ext uri="{FF2B5EF4-FFF2-40B4-BE49-F238E27FC236}">
                <a16:creationId xmlns:a16="http://schemas.microsoft.com/office/drawing/2014/main" id="{988A793F-E438-42C3-B688-E2A5A7FD80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087" y="274697"/>
            <a:ext cx="2031855" cy="501657"/>
          </a:xfrm>
          <a:prstGeom prst="rect">
            <a:avLst/>
          </a:prstGeom>
        </p:spPr>
      </p:pic>
    </p:spTree>
    <p:extLst>
      <p:ext uri="{BB962C8B-B14F-4D97-AF65-F5344CB8AC3E}">
        <p14:creationId xmlns:p14="http://schemas.microsoft.com/office/powerpoint/2010/main" val="455202568"/>
      </p:ext>
    </p:extLst>
  </p:cSld>
  <p:clrMapOvr>
    <a:masterClrMapping/>
  </p:clrMapOvr>
  <p:extLst>
    <p:ext uri="{DCECCB84-F9BA-43D5-87BE-67443E8EF086}">
      <p15:sldGuideLst xmlns:p15="http://schemas.microsoft.com/office/powerpoint/2012/main">
        <p15:guide id="1" pos="348">
          <p15:clr>
            <a:srgbClr val="FBAE40"/>
          </p15:clr>
        </p15:guide>
        <p15:guide id="2" orient="horz" pos="34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Blue)">
    <p:spTree>
      <p:nvGrpSpPr>
        <p:cNvPr id="1" name=""/>
        <p:cNvGrpSpPr/>
        <p:nvPr/>
      </p:nvGrpSpPr>
      <p:grpSpPr>
        <a:xfrm>
          <a:off x="0" y="0"/>
          <a:ext cx="0" cy="0"/>
          <a:chOff x="0" y="0"/>
          <a:chExt cx="0" cy="0"/>
        </a:xfrm>
      </p:grpSpPr>
      <p:sp>
        <p:nvSpPr>
          <p:cNvPr id="13" name="Rectangle 12"/>
          <p:cNvSpPr/>
          <p:nvPr userDrawn="1"/>
        </p:nvSpPr>
        <p:spPr>
          <a:xfrm flipH="1">
            <a:off x="0" y="6691087"/>
            <a:ext cx="12192000" cy="166914"/>
          </a:xfrm>
          <a:prstGeom prst="rect">
            <a:avLst/>
          </a:prstGeom>
          <a:blipFill>
            <a:blip r:embed="rId2" cstate="screen">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4" name="Rectangle 13"/>
          <p:cNvSpPr/>
          <p:nvPr userDrawn="1"/>
        </p:nvSpPr>
        <p:spPr>
          <a:xfrm flipH="1">
            <a:off x="0" y="-57150"/>
            <a:ext cx="12290854" cy="1218293"/>
          </a:xfrm>
          <a:prstGeom prst="rect">
            <a:avLst/>
          </a:prstGeom>
          <a:blipFill>
            <a:blip r:embed="rId3" cstate="screen">
              <a:extLst>
                <a:ext uri="{28A0092B-C50C-407E-A947-70E740481C1C}">
                  <a14:useLocalDpi xmlns:a14="http://schemas.microsoft.com/office/drawing/2010/main"/>
                </a:ext>
              </a:extLst>
            </a:blip>
            <a:srcRect/>
            <a:stretch>
              <a:fillRect l="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5" name="Rectangle 14"/>
          <p:cNvSpPr/>
          <p:nvPr userDrawn="1"/>
        </p:nvSpPr>
        <p:spPr>
          <a:xfrm>
            <a:off x="0" y="5898920"/>
            <a:ext cx="12192000" cy="959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hasCustomPrompt="1"/>
          </p:nvPr>
        </p:nvSpPr>
        <p:spPr>
          <a:xfrm>
            <a:off x="623888" y="129768"/>
            <a:ext cx="8873897" cy="889178"/>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dirty="0"/>
              <a:t>Title</a:t>
            </a:r>
          </a:p>
        </p:txBody>
      </p:sp>
      <p:sp>
        <p:nvSpPr>
          <p:cNvPr id="9" name="Content Placeholder 2"/>
          <p:cNvSpPr>
            <a:spLocks noGrp="1"/>
          </p:cNvSpPr>
          <p:nvPr>
            <p:ph sz="quarter" idx="12" hasCustomPrompt="1"/>
          </p:nvPr>
        </p:nvSpPr>
        <p:spPr>
          <a:xfrm>
            <a:off x="623888" y="1348061"/>
            <a:ext cx="11002055" cy="5205139"/>
          </a:xfrm>
        </p:spPr>
        <p:txBody>
          <a:bodyPr/>
          <a:lstStyle>
            <a:lvl1pPr>
              <a:defRPr baseline="0">
                <a:latin typeface="Arial" panose="020B0604020202020204" pitchFamily="34" charset="0"/>
                <a:cs typeface="Arial" panose="020B0604020202020204" pitchFamily="34" charset="0"/>
              </a:defRPr>
            </a:lvl1pPr>
          </a:lstStyle>
          <a:p>
            <a:pPr lvl="0"/>
            <a:r>
              <a:rPr lang="en-US" dirty="0"/>
              <a:t>Content here</a:t>
            </a:r>
            <a:endParaRPr lang="en-GB" dirty="0"/>
          </a:p>
        </p:txBody>
      </p:sp>
      <p:sp>
        <p:nvSpPr>
          <p:cNvPr id="8" name="Slide Number Placeholder 5">
            <a:extLst>
              <a:ext uri="{FF2B5EF4-FFF2-40B4-BE49-F238E27FC236}">
                <a16:creationId xmlns:a16="http://schemas.microsoft.com/office/drawing/2014/main" id="{E8CD5E33-3511-48CE-9B18-0ABDA4583603}"/>
              </a:ext>
            </a:extLst>
          </p:cNvPr>
          <p:cNvSpPr>
            <a:spLocks noGrp="1"/>
          </p:cNvSpPr>
          <p:nvPr>
            <p:ph type="sldNum" sz="quarter" idx="4"/>
          </p:nvPr>
        </p:nvSpPr>
        <p:spPr>
          <a:xfrm>
            <a:off x="9356272" y="6378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pic>
        <p:nvPicPr>
          <p:cNvPr id="10" name="Picture 9">
            <a:extLst>
              <a:ext uri="{FF2B5EF4-FFF2-40B4-BE49-F238E27FC236}">
                <a16:creationId xmlns:a16="http://schemas.microsoft.com/office/drawing/2014/main" id="{306E3C39-8987-474A-9ACE-170C576D86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087" y="274697"/>
            <a:ext cx="2031855" cy="501657"/>
          </a:xfrm>
          <a:prstGeom prst="rect">
            <a:avLst/>
          </a:prstGeom>
        </p:spPr>
      </p:pic>
    </p:spTree>
    <p:extLst>
      <p:ext uri="{BB962C8B-B14F-4D97-AF65-F5344CB8AC3E}">
        <p14:creationId xmlns:p14="http://schemas.microsoft.com/office/powerpoint/2010/main" val="403313592"/>
      </p:ext>
    </p:extLst>
  </p:cSld>
  <p:clrMapOvr>
    <a:masterClrMapping/>
  </p:clrMapOvr>
  <p:extLst>
    <p:ext uri="{DCECCB84-F9BA-43D5-87BE-67443E8EF086}">
      <p15:sldGuideLst xmlns:p15="http://schemas.microsoft.com/office/powerpoint/2012/main">
        <p15:guide id="1" pos="348">
          <p15:clr>
            <a:srgbClr val="FBAE40"/>
          </p15:clr>
        </p15:guide>
        <p15:guide id="2"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flipH="1">
            <a:off x="0" y="6691087"/>
            <a:ext cx="12192000" cy="166914"/>
          </a:xfrm>
          <a:prstGeom prst="rect">
            <a:avLst/>
          </a:prstGeom>
          <a:blipFill>
            <a:blip r:embed="rId2" cstate="screen">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6" name="Rectangle 15"/>
          <p:cNvSpPr/>
          <p:nvPr userDrawn="1"/>
        </p:nvSpPr>
        <p:spPr>
          <a:xfrm flipH="1">
            <a:off x="0" y="-57150"/>
            <a:ext cx="12290854" cy="1218293"/>
          </a:xfrm>
          <a:prstGeom prst="rect">
            <a:avLst/>
          </a:prstGeom>
          <a:blipFill>
            <a:blip r:embed="rId3" cstate="screen">
              <a:extLst>
                <a:ext uri="{28A0092B-C50C-407E-A947-70E740481C1C}">
                  <a14:useLocalDpi xmlns:a14="http://schemas.microsoft.com/office/drawing/2010/main"/>
                </a:ext>
              </a:extLst>
            </a:blip>
            <a:srcRect/>
            <a:stretch>
              <a:fillRect l="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5" name="Rectangle 14"/>
          <p:cNvSpPr/>
          <p:nvPr userDrawn="1"/>
        </p:nvSpPr>
        <p:spPr>
          <a:xfrm>
            <a:off x="0" y="5898920"/>
            <a:ext cx="12192000" cy="959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hasCustomPrompt="1"/>
          </p:nvPr>
        </p:nvSpPr>
        <p:spPr>
          <a:xfrm>
            <a:off x="623889" y="151537"/>
            <a:ext cx="8928326" cy="889178"/>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dirty="0"/>
              <a:t>Title</a:t>
            </a:r>
          </a:p>
        </p:txBody>
      </p:sp>
      <p:sp>
        <p:nvSpPr>
          <p:cNvPr id="5" name="Text Placeholder 4"/>
          <p:cNvSpPr>
            <a:spLocks noGrp="1"/>
          </p:cNvSpPr>
          <p:nvPr>
            <p:ph type="body" sz="quarter" idx="12"/>
          </p:nvPr>
        </p:nvSpPr>
        <p:spPr>
          <a:xfrm>
            <a:off x="623889" y="2103433"/>
            <a:ext cx="5291136" cy="4386267"/>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4"/>
          <p:cNvSpPr>
            <a:spLocks noGrp="1"/>
          </p:cNvSpPr>
          <p:nvPr>
            <p:ph type="body" sz="quarter" idx="13"/>
          </p:nvPr>
        </p:nvSpPr>
        <p:spPr>
          <a:xfrm>
            <a:off x="6298407" y="2103433"/>
            <a:ext cx="5364956" cy="4386267"/>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14" hasCustomPrompt="1"/>
          </p:nvPr>
        </p:nvSpPr>
        <p:spPr>
          <a:xfrm>
            <a:off x="609601" y="1371371"/>
            <a:ext cx="5300662" cy="5143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1" name="Content Placeholder 3"/>
          <p:cNvSpPr>
            <a:spLocks noGrp="1"/>
          </p:cNvSpPr>
          <p:nvPr>
            <p:ph sz="quarter" idx="15" hasCustomPrompt="1"/>
          </p:nvPr>
        </p:nvSpPr>
        <p:spPr>
          <a:xfrm>
            <a:off x="6260307" y="1371371"/>
            <a:ext cx="5364956" cy="5143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3" name="Slide Number Placeholder 5">
            <a:extLst>
              <a:ext uri="{FF2B5EF4-FFF2-40B4-BE49-F238E27FC236}">
                <a16:creationId xmlns:a16="http://schemas.microsoft.com/office/drawing/2014/main" id="{42E6ECFF-3462-4DD8-955E-F0401301D0E7}"/>
              </a:ext>
            </a:extLst>
          </p:cNvPr>
          <p:cNvSpPr>
            <a:spLocks noGrp="1"/>
          </p:cNvSpPr>
          <p:nvPr>
            <p:ph type="sldNum" sz="quarter" idx="4"/>
          </p:nvPr>
        </p:nvSpPr>
        <p:spPr>
          <a:xfrm>
            <a:off x="9356272" y="6378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pic>
        <p:nvPicPr>
          <p:cNvPr id="18" name="Picture 17">
            <a:extLst>
              <a:ext uri="{FF2B5EF4-FFF2-40B4-BE49-F238E27FC236}">
                <a16:creationId xmlns:a16="http://schemas.microsoft.com/office/drawing/2014/main" id="{0774F8C4-E93F-41B1-859C-4FB1731B2C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087" y="274697"/>
            <a:ext cx="2031855" cy="501657"/>
          </a:xfrm>
          <a:prstGeom prst="rect">
            <a:avLst/>
          </a:prstGeom>
        </p:spPr>
      </p:pic>
    </p:spTree>
    <p:extLst>
      <p:ext uri="{BB962C8B-B14F-4D97-AF65-F5344CB8AC3E}">
        <p14:creationId xmlns:p14="http://schemas.microsoft.com/office/powerpoint/2010/main" val="321080168"/>
      </p:ext>
    </p:extLst>
  </p:cSld>
  <p:clrMapOvr>
    <a:masterClrMapping/>
  </p:clrMapOvr>
  <p:extLst>
    <p:ext uri="{DCECCB84-F9BA-43D5-87BE-67443E8EF086}">
      <p15:sldGuideLst xmlns:p15="http://schemas.microsoft.com/office/powerpoint/2012/main">
        <p15:guide id="1" pos="348">
          <p15:clr>
            <a:srgbClr val="FBAE40"/>
          </p15:clr>
        </p15:guide>
        <p15:guide id="2" orient="horz" pos="34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Blue)">
    <p:spTree>
      <p:nvGrpSpPr>
        <p:cNvPr id="1" name=""/>
        <p:cNvGrpSpPr/>
        <p:nvPr/>
      </p:nvGrpSpPr>
      <p:grpSpPr>
        <a:xfrm>
          <a:off x="0" y="0"/>
          <a:ext cx="0" cy="0"/>
          <a:chOff x="0" y="0"/>
          <a:chExt cx="0" cy="0"/>
        </a:xfrm>
      </p:grpSpPr>
      <p:sp>
        <p:nvSpPr>
          <p:cNvPr id="14" name="Rectangle 13"/>
          <p:cNvSpPr/>
          <p:nvPr userDrawn="1"/>
        </p:nvSpPr>
        <p:spPr>
          <a:xfrm flipH="1">
            <a:off x="0" y="6691087"/>
            <a:ext cx="12192000" cy="166914"/>
          </a:xfrm>
          <a:prstGeom prst="rect">
            <a:avLst/>
          </a:prstGeom>
          <a:blipFill>
            <a:blip r:embed="rId2" cstate="screen">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6" name="Rectangle 15"/>
          <p:cNvSpPr/>
          <p:nvPr userDrawn="1"/>
        </p:nvSpPr>
        <p:spPr>
          <a:xfrm flipH="1">
            <a:off x="0" y="-57150"/>
            <a:ext cx="12290854" cy="1218293"/>
          </a:xfrm>
          <a:prstGeom prst="rect">
            <a:avLst/>
          </a:prstGeom>
          <a:blipFill>
            <a:blip r:embed="rId3" cstate="screen">
              <a:extLst>
                <a:ext uri="{28A0092B-C50C-407E-A947-70E740481C1C}">
                  <a14:useLocalDpi xmlns:a14="http://schemas.microsoft.com/office/drawing/2010/main"/>
                </a:ext>
              </a:extLst>
            </a:blip>
            <a:srcRect/>
            <a:stretch>
              <a:fillRect l="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5" name="Rectangle 14"/>
          <p:cNvSpPr/>
          <p:nvPr userDrawn="1"/>
        </p:nvSpPr>
        <p:spPr>
          <a:xfrm>
            <a:off x="0" y="5898920"/>
            <a:ext cx="12192000" cy="959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hasCustomPrompt="1"/>
          </p:nvPr>
        </p:nvSpPr>
        <p:spPr>
          <a:xfrm>
            <a:off x="623889" y="151541"/>
            <a:ext cx="8928326" cy="889178"/>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dirty="0"/>
              <a:t>Title</a:t>
            </a:r>
          </a:p>
        </p:txBody>
      </p:sp>
      <p:sp>
        <p:nvSpPr>
          <p:cNvPr id="5" name="Text Placeholder 4"/>
          <p:cNvSpPr>
            <a:spLocks noGrp="1"/>
          </p:cNvSpPr>
          <p:nvPr>
            <p:ph type="body" sz="quarter" idx="12"/>
          </p:nvPr>
        </p:nvSpPr>
        <p:spPr>
          <a:xfrm>
            <a:off x="623889" y="2029845"/>
            <a:ext cx="5291136" cy="4459855"/>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14" hasCustomPrompt="1"/>
          </p:nvPr>
        </p:nvSpPr>
        <p:spPr>
          <a:xfrm>
            <a:off x="614363" y="1314107"/>
            <a:ext cx="5300662" cy="5143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3" name="Content Placeholder 3"/>
          <p:cNvSpPr>
            <a:spLocks noGrp="1"/>
          </p:cNvSpPr>
          <p:nvPr>
            <p:ph sz="quarter" idx="15" hasCustomPrompt="1"/>
          </p:nvPr>
        </p:nvSpPr>
        <p:spPr>
          <a:xfrm>
            <a:off x="6324601" y="1314106"/>
            <a:ext cx="5300662" cy="5175593"/>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1" name="Slide Number Placeholder 5">
            <a:extLst>
              <a:ext uri="{FF2B5EF4-FFF2-40B4-BE49-F238E27FC236}">
                <a16:creationId xmlns:a16="http://schemas.microsoft.com/office/drawing/2014/main" id="{085ED6AF-7375-4036-9D80-BC11CD235CC1}"/>
              </a:ext>
            </a:extLst>
          </p:cNvPr>
          <p:cNvSpPr>
            <a:spLocks noGrp="1"/>
          </p:cNvSpPr>
          <p:nvPr>
            <p:ph type="sldNum" sz="quarter" idx="4"/>
          </p:nvPr>
        </p:nvSpPr>
        <p:spPr>
          <a:xfrm>
            <a:off x="9356272" y="6378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pic>
        <p:nvPicPr>
          <p:cNvPr id="17" name="Picture 16">
            <a:extLst>
              <a:ext uri="{FF2B5EF4-FFF2-40B4-BE49-F238E27FC236}">
                <a16:creationId xmlns:a16="http://schemas.microsoft.com/office/drawing/2014/main" id="{F65DC156-D00B-4992-957E-6938145FBE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087" y="274697"/>
            <a:ext cx="2031855" cy="501657"/>
          </a:xfrm>
          <a:prstGeom prst="rect">
            <a:avLst/>
          </a:prstGeom>
        </p:spPr>
      </p:pic>
    </p:spTree>
    <p:extLst>
      <p:ext uri="{BB962C8B-B14F-4D97-AF65-F5344CB8AC3E}">
        <p14:creationId xmlns:p14="http://schemas.microsoft.com/office/powerpoint/2010/main" val="1737093463"/>
      </p:ext>
    </p:extLst>
  </p:cSld>
  <p:clrMapOvr>
    <a:masterClrMapping/>
  </p:clrMapOvr>
  <p:extLst>
    <p:ext uri="{DCECCB84-F9BA-43D5-87BE-67443E8EF086}">
      <p15:sldGuideLst xmlns:p15="http://schemas.microsoft.com/office/powerpoint/2012/main">
        <p15:guide id="1" pos="348">
          <p15:clr>
            <a:srgbClr val="FBAE40"/>
          </p15:clr>
        </p15:guide>
        <p15:guide id="2" orient="horz" pos="34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Title Slide (Blue)">
    <p:spTree>
      <p:nvGrpSpPr>
        <p:cNvPr id="1" name=""/>
        <p:cNvGrpSpPr/>
        <p:nvPr/>
      </p:nvGrpSpPr>
      <p:grpSpPr>
        <a:xfrm>
          <a:off x="0" y="0"/>
          <a:ext cx="0" cy="0"/>
          <a:chOff x="0" y="0"/>
          <a:chExt cx="0" cy="0"/>
        </a:xfrm>
      </p:grpSpPr>
      <p:sp>
        <p:nvSpPr>
          <p:cNvPr id="14" name="Rectangle 13"/>
          <p:cNvSpPr/>
          <p:nvPr userDrawn="1"/>
        </p:nvSpPr>
        <p:spPr>
          <a:xfrm flipH="1">
            <a:off x="0" y="6691087"/>
            <a:ext cx="12192000" cy="166914"/>
          </a:xfrm>
          <a:prstGeom prst="rect">
            <a:avLst/>
          </a:prstGeom>
          <a:blipFill>
            <a:blip r:embed="rId2" cstate="screen">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6" name="Rectangle 15"/>
          <p:cNvSpPr/>
          <p:nvPr userDrawn="1"/>
        </p:nvSpPr>
        <p:spPr>
          <a:xfrm flipH="1">
            <a:off x="0" y="-57150"/>
            <a:ext cx="12290854" cy="1218293"/>
          </a:xfrm>
          <a:prstGeom prst="rect">
            <a:avLst/>
          </a:prstGeom>
          <a:blipFill>
            <a:blip r:embed="rId3" cstate="screen">
              <a:extLst>
                <a:ext uri="{28A0092B-C50C-407E-A947-70E740481C1C}">
                  <a14:useLocalDpi xmlns:a14="http://schemas.microsoft.com/office/drawing/2010/main"/>
                </a:ext>
              </a:extLst>
            </a:blip>
            <a:srcRect/>
            <a:stretch>
              <a:fillRect l="1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panose="020B0604020202020204" pitchFamily="34" charset="0"/>
              <a:cs typeface="Arial" panose="020B0604020202020204" pitchFamily="34" charset="0"/>
            </a:endParaRPr>
          </a:p>
        </p:txBody>
      </p:sp>
      <p:sp>
        <p:nvSpPr>
          <p:cNvPr id="15" name="Rectangle 14"/>
          <p:cNvSpPr/>
          <p:nvPr userDrawn="1"/>
        </p:nvSpPr>
        <p:spPr>
          <a:xfrm>
            <a:off x="0" y="5898920"/>
            <a:ext cx="12192000" cy="959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schemeClr val="tx1"/>
              </a:solidFill>
              <a:latin typeface="Arial" panose="020B0604020202020204" pitchFamily="34" charset="0"/>
              <a:cs typeface="Arial" panose="020B0604020202020204" pitchFamily="34" charset="0"/>
            </a:endParaRPr>
          </a:p>
        </p:txBody>
      </p:sp>
      <p:sp>
        <p:nvSpPr>
          <p:cNvPr id="12" name="Text Placeholder 11"/>
          <p:cNvSpPr>
            <a:spLocks noGrp="1"/>
          </p:cNvSpPr>
          <p:nvPr>
            <p:ph type="body" sz="quarter" idx="11" hasCustomPrompt="1"/>
          </p:nvPr>
        </p:nvSpPr>
        <p:spPr>
          <a:xfrm>
            <a:off x="623889" y="151539"/>
            <a:ext cx="8911998" cy="889178"/>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GB" dirty="0"/>
              <a:t>Title</a:t>
            </a:r>
          </a:p>
        </p:txBody>
      </p:sp>
      <p:sp>
        <p:nvSpPr>
          <p:cNvPr id="5" name="Text Placeholder 4"/>
          <p:cNvSpPr>
            <a:spLocks noGrp="1"/>
          </p:cNvSpPr>
          <p:nvPr>
            <p:ph type="body" sz="quarter" idx="12"/>
          </p:nvPr>
        </p:nvSpPr>
        <p:spPr>
          <a:xfrm>
            <a:off x="623889" y="2041517"/>
            <a:ext cx="5291136" cy="444818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14" hasCustomPrompt="1"/>
          </p:nvPr>
        </p:nvSpPr>
        <p:spPr>
          <a:xfrm>
            <a:off x="609601" y="1344155"/>
            <a:ext cx="5300662" cy="514350"/>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3" name="Content Placeholder 3"/>
          <p:cNvSpPr>
            <a:spLocks noGrp="1"/>
          </p:cNvSpPr>
          <p:nvPr>
            <p:ph sz="quarter" idx="15" hasCustomPrompt="1"/>
          </p:nvPr>
        </p:nvSpPr>
        <p:spPr>
          <a:xfrm>
            <a:off x="6324601" y="1344155"/>
            <a:ext cx="5300662" cy="5145545"/>
          </a:xfrm>
        </p:spPr>
        <p:txBody>
          <a:bodyPr/>
          <a:lstStyle>
            <a:lvl1pPr marL="0" indent="0">
              <a:buNone/>
              <a:defRPr>
                <a:solidFill>
                  <a:schemeClr val="tx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Content</a:t>
            </a:r>
            <a:endParaRPr lang="en-GB" dirty="0"/>
          </a:p>
        </p:txBody>
      </p:sp>
      <p:sp>
        <p:nvSpPr>
          <p:cNvPr id="11" name="Slide Number Placeholder 5">
            <a:extLst>
              <a:ext uri="{FF2B5EF4-FFF2-40B4-BE49-F238E27FC236}">
                <a16:creationId xmlns:a16="http://schemas.microsoft.com/office/drawing/2014/main" id="{116D929A-5478-48A1-B094-CE894257F883}"/>
              </a:ext>
            </a:extLst>
          </p:cNvPr>
          <p:cNvSpPr>
            <a:spLocks noGrp="1"/>
          </p:cNvSpPr>
          <p:nvPr>
            <p:ph type="sldNum" sz="quarter" idx="4"/>
          </p:nvPr>
        </p:nvSpPr>
        <p:spPr>
          <a:xfrm>
            <a:off x="9356272" y="63784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pic>
        <p:nvPicPr>
          <p:cNvPr id="17" name="Picture 16">
            <a:extLst>
              <a:ext uri="{FF2B5EF4-FFF2-40B4-BE49-F238E27FC236}">
                <a16:creationId xmlns:a16="http://schemas.microsoft.com/office/drawing/2014/main" id="{36D070A7-C305-45EE-B87B-5523A84961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087" y="274697"/>
            <a:ext cx="2031855" cy="501657"/>
          </a:xfrm>
          <a:prstGeom prst="rect">
            <a:avLst/>
          </a:prstGeom>
        </p:spPr>
      </p:pic>
    </p:spTree>
    <p:extLst>
      <p:ext uri="{BB962C8B-B14F-4D97-AF65-F5344CB8AC3E}">
        <p14:creationId xmlns:p14="http://schemas.microsoft.com/office/powerpoint/2010/main" val="4250454417"/>
      </p:ext>
    </p:extLst>
  </p:cSld>
  <p:clrMapOvr>
    <a:masterClrMapping/>
  </p:clrMapOvr>
  <p:extLst>
    <p:ext uri="{DCECCB84-F9BA-43D5-87BE-67443E8EF086}">
      <p15:sldGuideLst xmlns:p15="http://schemas.microsoft.com/office/powerpoint/2012/main">
        <p15:guide id="1" pos="348">
          <p15:clr>
            <a:srgbClr val="FBAE40"/>
          </p15:clr>
        </p15:guide>
        <p15:guide id="2" orient="horz" pos="34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8B199-2764-49C3-A82C-F4C0D8E84AB5}" type="slidenum">
              <a:rPr lang="en-GB" smtClean="0"/>
              <a:pPr/>
              <a:t>‹#›</a:t>
            </a:fld>
            <a:endParaRPr lang="en-GB" dirty="0"/>
          </a:p>
        </p:txBody>
      </p:sp>
    </p:spTree>
    <p:extLst>
      <p:ext uri="{BB962C8B-B14F-4D97-AF65-F5344CB8AC3E}">
        <p14:creationId xmlns:p14="http://schemas.microsoft.com/office/powerpoint/2010/main" val="1952871830"/>
      </p:ext>
    </p:extLst>
  </p:cSld>
  <p:clrMap bg1="lt1" tx1="dk1" bg2="lt2" tx2="dk2" accent1="accent1" accent2="accent2" accent3="accent3" accent4="accent4" accent5="accent5" accent6="accent6" hlink="hlink" folHlink="folHlink"/>
  <p:sldLayoutIdLst>
    <p:sldLayoutId id="2147483739" r:id="rId1"/>
    <p:sldLayoutId id="2147483741" r:id="rId2"/>
    <p:sldLayoutId id="2147483747" r:id="rId3"/>
    <p:sldLayoutId id="2147483745" r:id="rId4"/>
    <p:sldLayoutId id="2147483746" r:id="rId5"/>
    <p:sldLayoutId id="214748374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4400" dirty="0"/>
              <a:t>‘Rainsavers’: engaging households in Chippenham on rainwater management via water efficiency services</a:t>
            </a:r>
          </a:p>
        </p:txBody>
      </p:sp>
      <p:sp>
        <p:nvSpPr>
          <p:cNvPr id="3" name="Subtitle 2"/>
          <p:cNvSpPr>
            <a:spLocks noGrp="1"/>
          </p:cNvSpPr>
          <p:nvPr>
            <p:ph type="subTitle" idx="1"/>
          </p:nvPr>
        </p:nvSpPr>
        <p:spPr>
          <a:xfrm>
            <a:off x="1524000" y="3716322"/>
            <a:ext cx="9144000" cy="1317071"/>
          </a:xfrm>
        </p:spPr>
        <p:txBody>
          <a:bodyPr>
            <a:normAutofit/>
          </a:bodyPr>
          <a:lstStyle/>
          <a:p>
            <a:r>
              <a:rPr lang="en-GB" dirty="0"/>
              <a:t>May-Aug 2023</a:t>
            </a:r>
          </a:p>
          <a:p>
            <a:endParaRPr lang="en-GB" dirty="0"/>
          </a:p>
          <a:p>
            <a:r>
              <a:rPr lang="en-GB" dirty="0"/>
              <a:t>Aimee Shaw, Head of Customer Insight and Participation</a:t>
            </a:r>
          </a:p>
        </p:txBody>
      </p:sp>
    </p:spTree>
    <p:extLst>
      <p:ext uri="{BB962C8B-B14F-4D97-AF65-F5344CB8AC3E}">
        <p14:creationId xmlns:p14="http://schemas.microsoft.com/office/powerpoint/2010/main" val="29421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52BDAA-D256-40F1-B277-4FF58AB22992}"/>
              </a:ext>
            </a:extLst>
          </p:cNvPr>
          <p:cNvSpPr>
            <a:spLocks noGrp="1"/>
          </p:cNvSpPr>
          <p:nvPr>
            <p:ph type="body" sz="quarter" idx="11"/>
          </p:nvPr>
        </p:nvSpPr>
        <p:spPr/>
        <p:txBody>
          <a:bodyPr/>
          <a:lstStyle/>
          <a:p>
            <a:r>
              <a:rPr lang="en-GB" dirty="0"/>
              <a:t>Rainsavers project in Chippenham</a:t>
            </a:r>
          </a:p>
        </p:txBody>
      </p:sp>
      <p:sp>
        <p:nvSpPr>
          <p:cNvPr id="3" name="Text Placeholder 2">
            <a:extLst>
              <a:ext uri="{FF2B5EF4-FFF2-40B4-BE49-F238E27FC236}">
                <a16:creationId xmlns:a16="http://schemas.microsoft.com/office/drawing/2014/main" id="{C6A15806-C3EE-4B2E-85F9-30A84918D2B9}"/>
              </a:ext>
            </a:extLst>
          </p:cNvPr>
          <p:cNvSpPr>
            <a:spLocks noGrp="1"/>
          </p:cNvSpPr>
          <p:nvPr>
            <p:ph type="body" sz="quarter" idx="12"/>
          </p:nvPr>
        </p:nvSpPr>
        <p:spPr/>
        <p:txBody>
          <a:bodyPr>
            <a:normAutofit/>
          </a:bodyPr>
          <a:lstStyle/>
          <a:p>
            <a:pPr marL="0" indent="0">
              <a:buNone/>
            </a:pPr>
            <a:r>
              <a:rPr lang="en-GB" sz="1400" b="1" dirty="0">
                <a:effectLst/>
                <a:ea typeface="Times New Roman" panose="02020603050405020304" pitchFamily="18" charset="0"/>
              </a:rPr>
              <a:t>Overview: </a:t>
            </a:r>
          </a:p>
          <a:p>
            <a:r>
              <a:rPr lang="en-GB" sz="1400" dirty="0">
                <a:effectLst/>
                <a:ea typeface="Times New Roman" panose="02020603050405020304" pitchFamily="18" charset="0"/>
              </a:rPr>
              <a:t>Wessex Water led customer engagement </a:t>
            </a:r>
            <a:r>
              <a:rPr lang="en-GB" sz="1400" dirty="0">
                <a:ea typeface="Times New Roman" panose="02020603050405020304" pitchFamily="18" charset="0"/>
              </a:rPr>
              <a:t>between May and Aug 2023; aimed to engage with 200 households within 8 weeks.</a:t>
            </a:r>
          </a:p>
          <a:p>
            <a:r>
              <a:rPr lang="en-GB" sz="1400" dirty="0">
                <a:ea typeface="Times New Roman" panose="02020603050405020304" pitchFamily="18" charset="0"/>
              </a:rPr>
              <a:t>We u</a:t>
            </a:r>
            <a:r>
              <a:rPr lang="en-GB" sz="1400" dirty="0">
                <a:effectLst/>
                <a:ea typeface="Times New Roman" panose="02020603050405020304" pitchFamily="18" charset="0"/>
              </a:rPr>
              <a:t>sed our existing free Home Check water saving visits as the vehicle (and part of the customer incentive) to also install free water butts and soaker hoses (where possible) to drain down the water butts into garden borders thus keeping the rainwater out of the sewer.  </a:t>
            </a:r>
          </a:p>
          <a:p>
            <a:r>
              <a:rPr lang="en-GB" sz="1400" dirty="0">
                <a:effectLst/>
                <a:ea typeface="Times New Roman" panose="02020603050405020304" pitchFamily="18" charset="0"/>
              </a:rPr>
              <a:t>As per our usual water efficiency targeting, outbound telephone calls were made to customers to offer the service.  </a:t>
            </a:r>
            <a:r>
              <a:rPr lang="en-GB" sz="1400" dirty="0">
                <a:ea typeface="Times New Roman" panose="02020603050405020304" pitchFamily="18" charset="0"/>
              </a:rPr>
              <a:t>During the home visits technicians explained how separating rainwater from sewers can be helpful in reducing the operation of storm overflows.</a:t>
            </a:r>
            <a:endParaRPr lang="en-GB" sz="1400" dirty="0">
              <a:effectLst/>
              <a:ea typeface="Times New Roman" panose="02020603050405020304" pitchFamily="18" charset="0"/>
            </a:endParaRPr>
          </a:p>
          <a:p>
            <a:pPr marL="0" indent="0">
              <a:buNone/>
            </a:pPr>
            <a:r>
              <a:rPr lang="en-GB" sz="1400" b="1" dirty="0">
                <a:effectLst/>
                <a:ea typeface="Times New Roman" panose="02020603050405020304" pitchFamily="18" charset="0"/>
              </a:rPr>
              <a:t>Key outputs/findings: </a:t>
            </a:r>
          </a:p>
          <a:p>
            <a:pPr lvl="0"/>
            <a:r>
              <a:rPr lang="en-GB" sz="1400" dirty="0">
                <a:effectLst/>
                <a:ea typeface="Times New Roman" panose="02020603050405020304" pitchFamily="18" charset="0"/>
              </a:rPr>
              <a:t>Over 6,000 outbound calls were made to households in the Chippenham area leading to conversations with over 2,600 customers. From this, 504 customers took up the offer of Homecheck +</a:t>
            </a:r>
            <a:r>
              <a:rPr lang="en-GB" sz="1400" dirty="0" err="1">
                <a:effectLst/>
                <a:ea typeface="Times New Roman" panose="02020603050405020304" pitchFamily="18" charset="0"/>
              </a:rPr>
              <a:t>Rainsaver</a:t>
            </a:r>
            <a:r>
              <a:rPr lang="en-GB" sz="1400" dirty="0">
                <a:effectLst/>
                <a:ea typeface="Times New Roman" panose="02020603050405020304" pitchFamily="18" charset="0"/>
              </a:rPr>
              <a:t> visit (including a handful that arose from word-of-mouth recommendation).  </a:t>
            </a:r>
            <a:r>
              <a:rPr lang="en-GB" sz="1400" dirty="0">
                <a:ea typeface="Times New Roman" panose="02020603050405020304" pitchFamily="18" charset="0"/>
              </a:rPr>
              <a:t>At the first visit, which comprised the water efficiency Home Check service and </a:t>
            </a:r>
            <a:r>
              <a:rPr lang="en-GB" sz="1400" dirty="0">
                <a:effectLst/>
                <a:ea typeface="Times New Roman" panose="02020603050405020304" pitchFamily="18" charset="0"/>
              </a:rPr>
              <a:t>a </a:t>
            </a:r>
            <a:r>
              <a:rPr lang="en-GB" sz="1400" dirty="0">
                <a:ea typeface="Times New Roman" panose="02020603050405020304" pitchFamily="18" charset="0"/>
              </a:rPr>
              <a:t>water butt </a:t>
            </a:r>
            <a:r>
              <a:rPr lang="en-GB" sz="1400" dirty="0">
                <a:effectLst/>
                <a:ea typeface="Times New Roman" panose="02020603050405020304" pitchFamily="18" charset="0"/>
              </a:rPr>
              <a:t>suitability assessment, 295 properties went on to have water butts installed.  Only 11% of these were suitable for a soaker hose meaning the majority of installations had limited impact on diverting rainfall from sewers.  </a:t>
            </a:r>
          </a:p>
          <a:p>
            <a:pPr lvl="0"/>
            <a:r>
              <a:rPr lang="en-GB" sz="1400" dirty="0">
                <a:effectLst/>
                <a:ea typeface="Times New Roman" panose="02020603050405020304" pitchFamily="18" charset="0"/>
              </a:rPr>
              <a:t>Of the customers that turned down the Rainsavers visits: 57% simply had no interest, 24% stated they already had a water butt, 16% said they had no space for a water butt and 3% said they would prefer to just have the standard Home Check visit.  </a:t>
            </a:r>
          </a:p>
          <a:p>
            <a:pPr lvl="0"/>
            <a:r>
              <a:rPr lang="en-GB" sz="1400" dirty="0">
                <a:effectLst/>
                <a:ea typeface="Times New Roman" panose="02020603050405020304" pitchFamily="18" charset="0"/>
              </a:rPr>
              <a:t>Of the properties that were surveyed for a water butt installation but were not suitable: the majority (89%) did not have a suitable downpipe; other reasons were the customer changed their mind, not enough space or no hardstanding near the downpipe.  </a:t>
            </a:r>
          </a:p>
          <a:p>
            <a:pPr lvl="0"/>
            <a:r>
              <a:rPr lang="en-GB" sz="1400" dirty="0">
                <a:effectLst/>
                <a:ea typeface="Times New Roman" panose="02020603050405020304" pitchFamily="18" charset="0"/>
              </a:rPr>
              <a:t>Soaker hose installations were limited typically due to the siting of the water butt and the need to cross patios and paths which could cause a trip hazard. Where possible the plumbers worked around this, such as snaking around the exterior of the property with impermeable hose.  </a:t>
            </a:r>
            <a:r>
              <a:rPr lang="en-GB" sz="1400" dirty="0">
                <a:ea typeface="Times New Roman" panose="02020603050405020304" pitchFamily="18" charset="0"/>
              </a:rPr>
              <a:t>More intrusive adaptations such as the installation of French drains/ducting to move rainwater beneath pathways may help, but would come at additional cost, and inconvenience to the customer. </a:t>
            </a:r>
            <a:endParaRPr lang="en-GB" sz="1400" dirty="0">
              <a:effectLst/>
              <a:ea typeface="Times New Roman" panose="02020603050405020304" pitchFamily="18" charset="0"/>
            </a:endParaRPr>
          </a:p>
        </p:txBody>
      </p:sp>
      <p:sp>
        <p:nvSpPr>
          <p:cNvPr id="4" name="Slide Number Placeholder 3">
            <a:extLst>
              <a:ext uri="{FF2B5EF4-FFF2-40B4-BE49-F238E27FC236}">
                <a16:creationId xmlns:a16="http://schemas.microsoft.com/office/drawing/2014/main" id="{8ECF4B12-F979-444C-A2DD-CD4882FFBE68}"/>
              </a:ext>
            </a:extLst>
          </p:cNvPr>
          <p:cNvSpPr>
            <a:spLocks noGrp="1"/>
          </p:cNvSpPr>
          <p:nvPr>
            <p:ph type="sldNum" sz="quarter" idx="4"/>
          </p:nvPr>
        </p:nvSpPr>
        <p:spPr/>
        <p:txBody>
          <a:bodyPr/>
          <a:lstStyle/>
          <a:p>
            <a:fld id="{8388B199-2764-49C3-A82C-F4C0D8E84AB5}" type="slidenum">
              <a:rPr lang="en-GB" smtClean="0"/>
              <a:pPr/>
              <a:t>2</a:t>
            </a:fld>
            <a:endParaRPr lang="en-GB" dirty="0"/>
          </a:p>
        </p:txBody>
      </p:sp>
    </p:spTree>
    <p:extLst>
      <p:ext uri="{BB962C8B-B14F-4D97-AF65-F5344CB8AC3E}">
        <p14:creationId xmlns:p14="http://schemas.microsoft.com/office/powerpoint/2010/main" val="273739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617A26-43BB-E210-2F7A-3D674B8FC7AE}"/>
              </a:ext>
            </a:extLst>
          </p:cNvPr>
          <p:cNvSpPr>
            <a:spLocks noGrp="1"/>
          </p:cNvSpPr>
          <p:nvPr>
            <p:ph type="body" sz="quarter" idx="11"/>
          </p:nvPr>
        </p:nvSpPr>
        <p:spPr/>
        <p:txBody>
          <a:bodyPr/>
          <a:lstStyle/>
          <a:p>
            <a:r>
              <a:rPr lang="en-GB" dirty="0"/>
              <a:t>Rainsavers project in Chippenham</a:t>
            </a:r>
          </a:p>
          <a:p>
            <a:endParaRPr lang="en-GB" dirty="0"/>
          </a:p>
        </p:txBody>
      </p:sp>
      <p:sp>
        <p:nvSpPr>
          <p:cNvPr id="3" name="Text Placeholder 2">
            <a:extLst>
              <a:ext uri="{FF2B5EF4-FFF2-40B4-BE49-F238E27FC236}">
                <a16:creationId xmlns:a16="http://schemas.microsoft.com/office/drawing/2014/main" id="{C6171296-1FDF-4432-E2A9-0A93547FD352}"/>
              </a:ext>
            </a:extLst>
          </p:cNvPr>
          <p:cNvSpPr>
            <a:spLocks noGrp="1"/>
          </p:cNvSpPr>
          <p:nvPr>
            <p:ph type="body" sz="quarter" idx="12"/>
          </p:nvPr>
        </p:nvSpPr>
        <p:spPr>
          <a:xfrm>
            <a:off x="623888" y="4063394"/>
            <a:ext cx="11001375" cy="2649874"/>
          </a:xfrm>
        </p:spPr>
        <p:txBody>
          <a:bodyPr>
            <a:normAutofit/>
          </a:bodyPr>
          <a:lstStyle/>
          <a:p>
            <a:pPr lvl="0"/>
            <a:r>
              <a:rPr lang="en-GB" sz="1400" dirty="0">
                <a:effectLst/>
                <a:ea typeface="Times New Roman" panose="02020603050405020304" pitchFamily="18" charset="0"/>
              </a:rPr>
              <a:t>Notwithstanding that this was a trial in only one </a:t>
            </a:r>
            <a:r>
              <a:rPr lang="en-GB" sz="1400" dirty="0">
                <a:ea typeface="Times New Roman" panose="02020603050405020304" pitchFamily="18" charset="0"/>
              </a:rPr>
              <a:t>geographical town and of only modest scale, the evidence suggests it would not be </a:t>
            </a:r>
            <a:r>
              <a:rPr lang="en-GB" sz="1400" dirty="0">
                <a:effectLst/>
                <a:ea typeface="Times New Roman" panose="02020603050405020304" pitchFamily="18" charset="0"/>
              </a:rPr>
              <a:t>recommended to include soaker hoses in our future rainwater management strategy, unless perhaps in combination with other interventions.  </a:t>
            </a:r>
          </a:p>
          <a:p>
            <a:r>
              <a:rPr lang="en-GB" sz="1400" dirty="0">
                <a:effectLst/>
                <a:ea typeface="Times New Roman" panose="02020603050405020304" pitchFamily="18" charset="0"/>
              </a:rPr>
              <a:t>Customers were very positive about the Home Check +Rainsavers visits.  In a post-visit survey of 52 customers, 98.5% gave a feedback rating of 10 out of </a:t>
            </a:r>
            <a:r>
              <a:rPr lang="en-GB" sz="1400" dirty="0">
                <a:ea typeface="Times New Roman" panose="02020603050405020304" pitchFamily="18" charset="0"/>
              </a:rPr>
              <a:t>10.  This was generally paired with praise for the programme and a perception that Wessex Water was being proactive in supporting customers with both water efficiency and reducing rainwater into sewers.</a:t>
            </a:r>
          </a:p>
          <a:p>
            <a:pPr lvl="0"/>
            <a:r>
              <a:rPr lang="en-GB" sz="1400" dirty="0">
                <a:effectLst/>
                <a:ea typeface="Times New Roman" panose="02020603050405020304" pitchFamily="18" charset="0"/>
              </a:rPr>
              <a:t>Customer appetite for the more intrusive option of installing soakaways or rainwater gardens was split (if free to customer): 49% were interested, 10% would need more information and 41% were a definite no (typically expressing concerns about disruption or alteration of their garden).</a:t>
            </a:r>
          </a:p>
          <a:p>
            <a:pPr lvl="0"/>
            <a:r>
              <a:rPr lang="en-GB" sz="1400" dirty="0">
                <a:effectLst/>
                <a:ea typeface="Times New Roman" panose="02020603050405020304" pitchFamily="18" charset="0"/>
              </a:rPr>
              <a:t>Prior to the project, most customers understood the water efficiency benefits of collecting rainwater.  The project increased most customers’ understanding of how the  management of rainwater falling on their homes can links to the operation of storm overflows.  </a:t>
            </a:r>
          </a:p>
          <a:p>
            <a:endParaRPr lang="en-GB" sz="1400" dirty="0"/>
          </a:p>
        </p:txBody>
      </p:sp>
      <p:sp>
        <p:nvSpPr>
          <p:cNvPr id="4" name="Slide Number Placeholder 3">
            <a:extLst>
              <a:ext uri="{FF2B5EF4-FFF2-40B4-BE49-F238E27FC236}">
                <a16:creationId xmlns:a16="http://schemas.microsoft.com/office/drawing/2014/main" id="{38E6DD97-A3EE-D98A-2478-B9DBAA893D2F}"/>
              </a:ext>
            </a:extLst>
          </p:cNvPr>
          <p:cNvSpPr>
            <a:spLocks noGrp="1"/>
          </p:cNvSpPr>
          <p:nvPr>
            <p:ph type="sldNum" sz="quarter" idx="4"/>
          </p:nvPr>
        </p:nvSpPr>
        <p:spPr/>
        <p:txBody>
          <a:bodyPr/>
          <a:lstStyle/>
          <a:p>
            <a:fld id="{8388B199-2764-49C3-A82C-F4C0D8E84AB5}" type="slidenum">
              <a:rPr lang="en-GB" smtClean="0"/>
              <a:pPr/>
              <a:t>3</a:t>
            </a:fld>
            <a:endParaRPr lang="en-GB" dirty="0"/>
          </a:p>
        </p:txBody>
      </p:sp>
      <p:pic>
        <p:nvPicPr>
          <p:cNvPr id="5" name="Picture 4">
            <a:extLst>
              <a:ext uri="{FF2B5EF4-FFF2-40B4-BE49-F238E27FC236}">
                <a16:creationId xmlns:a16="http://schemas.microsoft.com/office/drawing/2014/main" id="{42A1DF85-DA80-546B-3243-561C22045C7D}"/>
              </a:ext>
            </a:extLst>
          </p:cNvPr>
          <p:cNvPicPr>
            <a:picLocks noChangeAspect="1"/>
          </p:cNvPicPr>
          <p:nvPr/>
        </p:nvPicPr>
        <p:blipFill rotWithShape="1">
          <a:blip r:embed="rId2">
            <a:extLst>
              <a:ext uri="{28A0092B-C50C-407E-A947-70E740481C1C}">
                <a14:useLocalDpi xmlns:a14="http://schemas.microsoft.com/office/drawing/2010/main" val="0"/>
              </a:ext>
            </a:extLst>
          </a:blip>
          <a:srcRect b="4809"/>
          <a:stretch/>
        </p:blipFill>
        <p:spPr bwMode="auto">
          <a:xfrm>
            <a:off x="7660686" y="1305700"/>
            <a:ext cx="2042468" cy="2587430"/>
          </a:xfrm>
          <a:prstGeom prst="rect">
            <a:avLst/>
          </a:prstGeom>
          <a:noFill/>
        </p:spPr>
      </p:pic>
      <p:pic>
        <p:nvPicPr>
          <p:cNvPr id="6" name="Picture 5">
            <a:extLst>
              <a:ext uri="{FF2B5EF4-FFF2-40B4-BE49-F238E27FC236}">
                <a16:creationId xmlns:a16="http://schemas.microsoft.com/office/drawing/2014/main" id="{E6CEEE51-098B-1C6B-433F-663156CF83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2307" y="1305700"/>
            <a:ext cx="1938973" cy="2587430"/>
          </a:xfrm>
          <a:prstGeom prst="rect">
            <a:avLst/>
          </a:prstGeom>
          <a:noFill/>
        </p:spPr>
      </p:pic>
      <p:pic>
        <p:nvPicPr>
          <p:cNvPr id="7" name="Picture 6">
            <a:extLst>
              <a:ext uri="{FF2B5EF4-FFF2-40B4-BE49-F238E27FC236}">
                <a16:creationId xmlns:a16="http://schemas.microsoft.com/office/drawing/2014/main" id="{C2298EDA-7DD3-7062-B2BC-3FAC3001DD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2560" y="1305700"/>
            <a:ext cx="1943995" cy="2587430"/>
          </a:xfrm>
          <a:prstGeom prst="rect">
            <a:avLst/>
          </a:prstGeom>
          <a:noFill/>
        </p:spPr>
      </p:pic>
      <p:pic>
        <p:nvPicPr>
          <p:cNvPr id="8" name="Picture 7">
            <a:extLst>
              <a:ext uri="{FF2B5EF4-FFF2-40B4-BE49-F238E27FC236}">
                <a16:creationId xmlns:a16="http://schemas.microsoft.com/office/drawing/2014/main" id="{C7D83B52-D344-9E3C-072A-F3006863E3FE}"/>
              </a:ext>
            </a:extLst>
          </p:cNvPr>
          <p:cNvPicPr>
            <a:picLocks noChangeAspect="1"/>
          </p:cNvPicPr>
          <p:nvPr/>
        </p:nvPicPr>
        <p:blipFill>
          <a:blip r:embed="rId5"/>
          <a:stretch>
            <a:fillRect/>
          </a:stretch>
        </p:blipFill>
        <p:spPr>
          <a:xfrm>
            <a:off x="928035" y="1276577"/>
            <a:ext cx="2645676" cy="2645676"/>
          </a:xfrm>
          <a:prstGeom prst="rect">
            <a:avLst/>
          </a:prstGeom>
        </p:spPr>
      </p:pic>
      <p:sp>
        <p:nvSpPr>
          <p:cNvPr id="9" name="TextBox 8">
            <a:extLst>
              <a:ext uri="{FF2B5EF4-FFF2-40B4-BE49-F238E27FC236}">
                <a16:creationId xmlns:a16="http://schemas.microsoft.com/office/drawing/2014/main" id="{0F30B11B-140A-8FAE-C1A5-DAF000EE58CF}"/>
              </a:ext>
            </a:extLst>
          </p:cNvPr>
          <p:cNvSpPr txBox="1"/>
          <p:nvPr/>
        </p:nvSpPr>
        <p:spPr>
          <a:xfrm>
            <a:off x="928035" y="3660643"/>
            <a:ext cx="2042468" cy="261610"/>
          </a:xfrm>
          <a:prstGeom prst="rect">
            <a:avLst/>
          </a:prstGeom>
          <a:noFill/>
        </p:spPr>
        <p:txBody>
          <a:bodyPr wrap="square" rtlCol="0">
            <a:spAutoFit/>
          </a:bodyPr>
          <a:lstStyle/>
          <a:p>
            <a:r>
              <a:rPr lang="en-GB" sz="1050" dirty="0">
                <a:solidFill>
                  <a:schemeClr val="bg1"/>
                </a:solidFill>
              </a:rPr>
              <a:t>www.harrodhorticultural.com</a:t>
            </a:r>
          </a:p>
        </p:txBody>
      </p:sp>
      <p:sp>
        <p:nvSpPr>
          <p:cNvPr id="10" name="TextBox 9">
            <a:extLst>
              <a:ext uri="{FF2B5EF4-FFF2-40B4-BE49-F238E27FC236}">
                <a16:creationId xmlns:a16="http://schemas.microsoft.com/office/drawing/2014/main" id="{197BBD1F-DFDB-2F85-B319-08BEA774986D}"/>
              </a:ext>
            </a:extLst>
          </p:cNvPr>
          <p:cNvSpPr txBox="1"/>
          <p:nvPr/>
        </p:nvSpPr>
        <p:spPr>
          <a:xfrm>
            <a:off x="4102216" y="1305700"/>
            <a:ext cx="1440685" cy="461665"/>
          </a:xfrm>
          <a:prstGeom prst="rect">
            <a:avLst/>
          </a:prstGeom>
          <a:noFill/>
        </p:spPr>
        <p:txBody>
          <a:bodyPr wrap="square" rtlCol="0">
            <a:spAutoFit/>
          </a:bodyPr>
          <a:lstStyle/>
          <a:p>
            <a:pPr algn="r"/>
            <a:r>
              <a:rPr lang="en-GB" sz="1200" dirty="0">
                <a:latin typeface="Arial" panose="020B0604020202020204" pitchFamily="34" charset="0"/>
                <a:cs typeface="Arial" panose="020B0604020202020204" pitchFamily="34" charset="0"/>
              </a:rPr>
              <a:t>Installations in Chippenham</a:t>
            </a:r>
          </a:p>
        </p:txBody>
      </p:sp>
    </p:spTree>
    <p:extLst>
      <p:ext uri="{BB962C8B-B14F-4D97-AF65-F5344CB8AC3E}">
        <p14:creationId xmlns:p14="http://schemas.microsoft.com/office/powerpoint/2010/main" val="329906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54445-AC4C-CB95-0D86-DA4DF98C2C58}"/>
              </a:ext>
            </a:extLst>
          </p:cNvPr>
          <p:cNvSpPr>
            <a:spLocks noGrp="1"/>
          </p:cNvSpPr>
          <p:nvPr>
            <p:ph type="body" sz="quarter" idx="11"/>
          </p:nvPr>
        </p:nvSpPr>
        <p:spPr/>
        <p:txBody>
          <a:bodyPr>
            <a:normAutofit fontScale="92500"/>
          </a:bodyPr>
          <a:lstStyle/>
          <a:p>
            <a:r>
              <a:rPr lang="en-GB" dirty="0"/>
              <a:t>Rainsavers: Other useful information </a:t>
            </a:r>
          </a:p>
        </p:txBody>
      </p:sp>
      <p:sp>
        <p:nvSpPr>
          <p:cNvPr id="3" name="Text Placeholder 2">
            <a:extLst>
              <a:ext uri="{FF2B5EF4-FFF2-40B4-BE49-F238E27FC236}">
                <a16:creationId xmlns:a16="http://schemas.microsoft.com/office/drawing/2014/main" id="{D9E440F7-A72D-30DA-1E0C-60F93FA0261B}"/>
              </a:ext>
            </a:extLst>
          </p:cNvPr>
          <p:cNvSpPr>
            <a:spLocks noGrp="1"/>
          </p:cNvSpPr>
          <p:nvPr>
            <p:ph type="body" sz="quarter" idx="12"/>
          </p:nvPr>
        </p:nvSpPr>
        <p:spPr/>
        <p:txBody>
          <a:bodyPr>
            <a:normAutofit/>
          </a:bodyPr>
          <a:lstStyle/>
          <a:p>
            <a:r>
              <a:rPr lang="en-GB" sz="1800" dirty="0"/>
              <a:t>286 x 200 litre water butts were installed by the projects = 57,200 litres of storage.    </a:t>
            </a:r>
          </a:p>
          <a:p>
            <a:r>
              <a:rPr lang="en-GB" sz="1800" dirty="0"/>
              <a:t>Technicians estimated roof area being connected to the water butts at each property. The average roof area was 35.2m</a:t>
            </a:r>
            <a:r>
              <a:rPr lang="en-GB" sz="1800" baseline="30000" dirty="0"/>
              <a:t>2</a:t>
            </a:r>
            <a:r>
              <a:rPr lang="en-GB" sz="1800" dirty="0"/>
              <a:t>. (Water butts were typically only installed in the rear garden, meaning this was ~half overall roof per property)</a:t>
            </a:r>
          </a:p>
          <a:p>
            <a:r>
              <a:rPr lang="en-GB" sz="1800" dirty="0"/>
              <a:t>Average rainfall in the Wessex Water region is 920mm a year meaning an average total roof area of 70.4m</a:t>
            </a:r>
            <a:r>
              <a:rPr lang="en-GB" sz="1800" baseline="30000" dirty="0"/>
              <a:t>2</a:t>
            </a:r>
            <a:r>
              <a:rPr lang="en-GB" sz="1800" dirty="0"/>
              <a:t> generates 64,768 litres of rainfall to manage per property per year. For all rainwater to be captured and prevented from entering the sewer this would need a single 200 litre water butt to be filled and drained 324 times.  </a:t>
            </a:r>
          </a:p>
          <a:p>
            <a:r>
              <a:rPr lang="en-GB" sz="1800" dirty="0"/>
              <a:t>Manual observation of the soaker hose system in action found that an 8m length released a full 200 litre water butt into the ground over 12.5 hours. </a:t>
            </a:r>
          </a:p>
          <a:p>
            <a:endParaRPr lang="en-GB" dirty="0"/>
          </a:p>
        </p:txBody>
      </p:sp>
      <p:sp>
        <p:nvSpPr>
          <p:cNvPr id="4" name="Slide Number Placeholder 3">
            <a:extLst>
              <a:ext uri="{FF2B5EF4-FFF2-40B4-BE49-F238E27FC236}">
                <a16:creationId xmlns:a16="http://schemas.microsoft.com/office/drawing/2014/main" id="{9CADA425-E0C3-2F4B-AFCE-0AFD4E9FF45B}"/>
              </a:ext>
            </a:extLst>
          </p:cNvPr>
          <p:cNvSpPr>
            <a:spLocks noGrp="1"/>
          </p:cNvSpPr>
          <p:nvPr>
            <p:ph type="sldNum" sz="quarter" idx="4"/>
          </p:nvPr>
        </p:nvSpPr>
        <p:spPr/>
        <p:txBody>
          <a:bodyPr/>
          <a:lstStyle/>
          <a:p>
            <a:fld id="{8388B199-2764-49C3-A82C-F4C0D8E84AB5}" type="slidenum">
              <a:rPr lang="en-GB" smtClean="0"/>
              <a:pPr/>
              <a:t>4</a:t>
            </a:fld>
            <a:endParaRPr lang="en-GB" dirty="0"/>
          </a:p>
        </p:txBody>
      </p:sp>
    </p:spTree>
    <p:extLst>
      <p:ext uri="{BB962C8B-B14F-4D97-AF65-F5344CB8AC3E}">
        <p14:creationId xmlns:p14="http://schemas.microsoft.com/office/powerpoint/2010/main" val="101863990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Logo_Powerpoint_April_2019.pptx" id="{2FDF5526-9001-41C6-B682-070C25D80B3B}" vid="{698B5082-7E38-4871-9606-210CA7D2D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EB98C24FFB5479CFCAB18D769B07D" ma:contentTypeVersion="31" ma:contentTypeDescription="Create a new document." ma:contentTypeScope="" ma:versionID="323800412380e745f890eb5dec443183">
  <xsd:schema xmlns:xsd="http://www.w3.org/2001/XMLSchema" xmlns:xs="http://www.w3.org/2001/XMLSchema" xmlns:p="http://schemas.microsoft.com/office/2006/metadata/properties" xmlns:ns2="59db41f3-012c-48d5-ae51-11f5e5d0d73f" xmlns:ns3="138e79af-97e9-467e-b691-fc96845a5065" xmlns:ns5="40936864-7e60-4a49-8310-37977889bcad" xmlns:ns6="http://schemas.microsoft.com/sharepoint.v3" xmlns:ns7="193a4fed-aee8-4845-856a-75ad4b5a3d0e" targetNamespace="http://schemas.microsoft.com/office/2006/metadata/properties" ma:root="true" ma:fieldsID="8a8d2502b58a4373643cdc9d6f71b791" ns2:_="" ns3:_="" ns5:_="" ns6:_="" ns7:_="">
    <xsd:import namespace="59db41f3-012c-48d5-ae51-11f5e5d0d73f"/>
    <xsd:import namespace="138e79af-97e9-467e-b691-fc96845a5065"/>
    <xsd:import namespace="40936864-7e60-4a49-8310-37977889bcad"/>
    <xsd:import namespace="http://schemas.microsoft.com/sharepoint.v3"/>
    <xsd:import namespace="193a4fed-aee8-4845-856a-75ad4b5a3d0e"/>
    <xsd:element name="properties">
      <xsd:complexType>
        <xsd:sequence>
          <xsd:element name="documentManagement">
            <xsd:complexType>
              <xsd:all>
                <xsd:element ref="ns2:Area"/>
                <xsd:element ref="ns5:_dlc_DocId" minOccurs="0"/>
                <xsd:element ref="ns5:_dlc_DocIdUrl" minOccurs="0"/>
                <xsd:element ref="ns5:_dlc_DocIdPersistId" minOccurs="0"/>
                <xsd:element ref="ns3:a3636f413ca84f4aa007a658eddb4a33" minOccurs="0"/>
                <xsd:element ref="ns3:TaxCatchAll" minOccurs="0"/>
                <xsd:element ref="ns3:eb49981b68cf4ea998024db244838550" minOccurs="0"/>
                <xsd:element ref="ns3:k94c296b492b44bc889d28a500be294d" minOccurs="0"/>
                <xsd:element ref="ns2:Company"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6:CategoryDescription" minOccurs="0"/>
                <xsd:element ref="ns7:SharedWithUsers" minOccurs="0"/>
                <xsd:element ref="ns7:SharedWithDetails" minOccurs="0"/>
                <xsd:element ref="ns2:MediaServiceAutoKeyPoints" minOccurs="0"/>
                <xsd:element ref="ns2:MediaServiceKeyPoints" minOccurs="0"/>
                <xsd:element ref="ns2:MediaLengthInSeconds" minOccurs="0"/>
                <xsd:element ref="ns2:MediaServiceObjectDetectorVersion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41f3-012c-48d5-ae51-11f5e5d0d73f" elementFormDefault="qualified">
    <xsd:import namespace="http://schemas.microsoft.com/office/2006/documentManagement/types"/>
    <xsd:import namespace="http://schemas.microsoft.com/office/infopath/2007/PartnerControls"/>
    <xsd:element name="Area" ma:index="2" ma:displayName="Theme" ma:format="Dropdown" ma:internalName="Area">
      <xsd:simpleType>
        <xsd:restriction base="dms:Choice">
          <xsd:enumeration value="WE - Baseline"/>
          <xsd:enumeration value="WE - Digital Engagement"/>
          <xsd:enumeration value="WE - Domestic Retrofit"/>
          <xsd:enumeration value="WE - LeakyLoo"/>
          <xsd:enumeration value="WE - Non-Household"/>
          <xsd:enumeration value="Winter Campaign/ Leakage"/>
          <xsd:enumeration value="WE - Drought activities"/>
          <xsd:enumeration value="WE - Rainsavers"/>
        </xsd:restriction>
      </xsd:simpleType>
    </xsd:element>
    <xsd:element name="Company" ma:index="20" nillable="true" ma:displayName="Company" ma:format="Dropdown" ma:internalName="Company">
      <xsd:simpleType>
        <xsd:restriction base="dms:Choice">
          <xsd:enumeration value="21st Century Drainage"/>
          <xsd:enumeration value="Advizzo"/>
          <xsd:enumeration value="Affinity Water"/>
          <xsd:enumeration value="Albion Water"/>
          <xsd:enumeration value="Anglian Water"/>
          <xsd:enumeration value="Bournemouth Water"/>
          <xsd:enumeration value="Bristol Water"/>
          <xsd:enumeration value="Cambridge Water"/>
          <xsd:enumeration value="Cholderton and District Water"/>
          <xsd:enumeration value="ECAS"/>
          <xsd:enumeration value="Environment Agency"/>
          <xsd:enumeration value="Essex and Suffolk Water"/>
          <xsd:enumeration value="EST"/>
          <xsd:enumeration value="Greenredeem"/>
          <xsd:enumeration value="Hafren Dyfrdwy"/>
          <xsd:enumeration value="Hartlepool Water"/>
          <xsd:enumeration value="Marine Conservation Society"/>
          <xsd:enumeration value="Northumbrian Water"/>
          <xsd:enumeration value="Portsmouth Water"/>
          <xsd:enumeration value="Save Water Save Money"/>
          <xsd:enumeration value="Severn Trent Water"/>
          <xsd:enumeration value="Shops"/>
          <xsd:enumeration value="South East Water"/>
          <xsd:enumeration value="Southern Water"/>
          <xsd:enumeration value="South Staffordshire Water"/>
          <xsd:enumeration value="South West Water"/>
          <xsd:enumeration value="Sutton and East Surrey Water"/>
          <xsd:enumeration value="Thames Water"/>
          <xsd:enumeration value="United Utilities"/>
          <xsd:enumeration value="Water Efficiency Network"/>
          <xsd:enumeration value="Water UK"/>
          <xsd:enumeration value="Waterwise"/>
          <xsd:enumeration value="Welsh Water"/>
          <xsd:enumeration value="Wessex Water"/>
          <xsd:enumeration value="West Country Water Resources"/>
          <xsd:enumeration value="Yorkshire Water"/>
          <xsd:enumeration value="ZapCarbon"/>
          <xsd:enumeration value="Resource West"/>
          <xsd:enumeration value="Groundwork"/>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LengthInSeconds" ma:index="33" nillable="true" ma:displayName="Length (seconds)" ma:internalName="MediaLengthInSeconds" ma:readOnly="true">
      <xsd:simpleType>
        <xsd:restriction base="dms:Unknown"/>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5893317c-9bf8-4bcb-b153-30688475ad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8e79af-97e9-467e-b691-fc96845a5065" elementFormDefault="qualified">
    <xsd:import namespace="http://schemas.microsoft.com/office/2006/documentManagement/types"/>
    <xsd:import namespace="http://schemas.microsoft.com/office/infopath/2007/PartnerControls"/>
    <xsd:element name="a3636f413ca84f4aa007a658eddb4a33" ma:index="10" ma:taxonomy="true" ma:internalName="a3636f413ca84f4aa007a658eddb4a33" ma:taxonomyFieldName="Document_x0020_Type" ma:displayName="Document Type" ma:readOnly="false" ma:default="" ma:fieldId="{a3636f41-3ca8-4f4a-a007-a658eddb4a33}" ma:sspId="5893317c-9bf8-4bcb-b153-30688475ad4b" ma:termSetId="631b5733-5b06-4855-b308-fb3edae270d5"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96d45888-a958-4619-92b6-280249d52ee6}" ma:internalName="TaxCatchAll" ma:showField="CatchAllData" ma:web="40936864-7e60-4a49-8310-37977889bcad">
      <xsd:complexType>
        <xsd:complexContent>
          <xsd:extension base="dms:MultiChoiceLookup">
            <xsd:sequence>
              <xsd:element name="Value" type="dms:Lookup" maxOccurs="unbounded" minOccurs="0" nillable="true"/>
            </xsd:sequence>
          </xsd:extension>
        </xsd:complexContent>
      </xsd:complexType>
    </xsd:element>
    <xsd:element name="eb49981b68cf4ea998024db244838550" ma:index="17" ma:taxonomy="true" ma:internalName="eb49981b68cf4ea998024db244838550" ma:taxonomyFieldName="AMP_x0020_Period" ma:displayName="AMP Period" ma:readOnly="false" ma:default="" ma:fieldId="{eb49981b-68cf-4ea9-9802-4db244838550}" ma:sspId="5893317c-9bf8-4bcb-b153-30688475ad4b" ma:termSetId="23e277ee-c1a7-4fe7-90a5-012133bb84ef" ma:anchorId="00000000-0000-0000-0000-000000000000" ma:open="false" ma:isKeyword="false">
      <xsd:complexType>
        <xsd:sequence>
          <xsd:element ref="pc:Terms" minOccurs="0" maxOccurs="1"/>
        </xsd:sequence>
      </xsd:complexType>
    </xsd:element>
    <xsd:element name="k94c296b492b44bc889d28a500be294d" ma:index="19" ma:taxonomy="true" ma:internalName="k94c296b492b44bc889d28a500be294d" ma:taxonomyFieldName="Financial_x0020_Year" ma:displayName="Financial Year" ma:readOnly="false" ma:default="" ma:fieldId="{494c296b-492b-44bc-889d-28a500be294d}" ma:taxonomyMulti="true" ma:sspId="5893317c-9bf8-4bcb-b153-30688475ad4b" ma:termSetId="07cda45b-da65-466b-a628-ab4ad4e274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936864-7e60-4a49-8310-37977889bcad"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8"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3a4fed-aee8-4845-856a-75ad4b5a3d0e"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hor"/>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94c296b492b44bc889d28a500be294d xmlns="138e79af-97e9-467e-b691-fc96845a5065">
      <Terms xmlns="http://schemas.microsoft.com/office/infopath/2007/PartnerControls">
        <TermInfo xmlns="http://schemas.microsoft.com/office/infopath/2007/PartnerControls">
          <TermName xmlns="http://schemas.microsoft.com/office/infopath/2007/PartnerControls">2023-24</TermName>
          <TermId xmlns="http://schemas.microsoft.com/office/infopath/2007/PartnerControls">14b77e06-08fa-4c61-9d1b-c5f3eb76ce53</TermId>
        </TermInfo>
      </Terms>
    </k94c296b492b44bc889d28a500be294d>
    <CategoryDescription xmlns="http://schemas.microsoft.com/sharepoint.v3" xsi:nil="true"/>
    <a3636f413ca84f4aa007a658eddb4a33 xmlns="138e79af-97e9-467e-b691-fc96845a5065">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3a5d64df-9be5-4fbb-9e86-694d198a57dd</TermId>
        </TermInfo>
      </Terms>
    </a3636f413ca84f4aa007a658eddb4a33>
    <Company xmlns="59db41f3-012c-48d5-ae51-11f5e5d0d73f" xsi:nil="true"/>
    <lcf76f155ced4ddcb4097134ff3c332f xmlns="59db41f3-012c-48d5-ae51-11f5e5d0d73f">
      <Terms xmlns="http://schemas.microsoft.com/office/infopath/2007/PartnerControls"/>
    </lcf76f155ced4ddcb4097134ff3c332f>
    <Area xmlns="59db41f3-012c-48d5-ae51-11f5e5d0d73f">WE - Rainsavers</Area>
    <TaxCatchAll xmlns="138e79af-97e9-467e-b691-fc96845a5065">
      <Value>19</Value>
      <Value>191</Value>
      <Value>274</Value>
    </TaxCatchAll>
    <eb49981b68cf4ea998024db244838550 xmlns="138e79af-97e9-467e-b691-fc96845a5065">
      <Terms xmlns="http://schemas.microsoft.com/office/infopath/2007/PartnerControls">
        <TermInfo xmlns="http://schemas.microsoft.com/office/infopath/2007/PartnerControls">
          <TermName xmlns="http://schemas.microsoft.com/office/infopath/2007/PartnerControls">AMP 7</TermName>
          <TermId xmlns="http://schemas.microsoft.com/office/infopath/2007/PartnerControls">2a590d01-9a87-44e6-9089-b0cd9c2a79a2</TermId>
        </TermInfo>
      </Terms>
    </eb49981b68cf4ea998024db244838550>
    <_dlc_DocId xmlns="40936864-7e60-4a49-8310-37977889bcad">CUST-1966110375-12780</_dlc_DocId>
    <_dlc_DocIdUrl xmlns="40936864-7e60-4a49-8310-37977889bcad">
      <Url>https://wessexwater.sharepoint.com/sites/SC0008/F002/_layouts/15/DocIdRedir.aspx?ID=CUST-1966110375-12780</Url>
      <Description>CUST-1966110375-12780</Description>
    </_dlc_DocIdUrl>
    <SharedWithUsers xmlns="193a4fed-aee8-4845-856a-75ad4b5a3d0e">
      <UserInfo>
        <DisplayName>Karen Simpson</DisplayName>
        <AccountId>6729</AccountId>
        <AccountType/>
      </UserInfo>
    </SharedWithUsers>
  </documentManagement>
</p:properties>
</file>

<file path=customXml/itemProps1.xml><?xml version="1.0" encoding="utf-8"?>
<ds:datastoreItem xmlns:ds="http://schemas.openxmlformats.org/officeDocument/2006/customXml" ds:itemID="{DCA98BB2-574A-405D-A3A4-EF37D9FBC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b41f3-012c-48d5-ae51-11f5e5d0d73f"/>
    <ds:schemaRef ds:uri="138e79af-97e9-467e-b691-fc96845a5065"/>
    <ds:schemaRef ds:uri="40936864-7e60-4a49-8310-37977889bcad"/>
    <ds:schemaRef ds:uri="http://schemas.microsoft.com/sharepoint.v3"/>
    <ds:schemaRef ds:uri="193a4fed-aee8-4845-856a-75ad4b5a3d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2B783-4C3D-4179-8600-6B3C4C60FB5B}">
  <ds:schemaRefs>
    <ds:schemaRef ds:uri="http://schemas.microsoft.com/sharepoint/events"/>
  </ds:schemaRefs>
</ds:datastoreItem>
</file>

<file path=customXml/itemProps3.xml><?xml version="1.0" encoding="utf-8"?>
<ds:datastoreItem xmlns:ds="http://schemas.openxmlformats.org/officeDocument/2006/customXml" ds:itemID="{39BC65FE-9F19-4211-AB30-91ED1137BCEE}">
  <ds:schemaRefs>
    <ds:schemaRef ds:uri="http://schemas.microsoft.com/sharepoint/v3/contenttype/forms"/>
  </ds:schemaRefs>
</ds:datastoreItem>
</file>

<file path=customXml/itemProps4.xml><?xml version="1.0" encoding="utf-8"?>
<ds:datastoreItem xmlns:ds="http://schemas.openxmlformats.org/officeDocument/2006/customXml" ds:itemID="{AEC1B260-20B2-47A5-8B3F-8C22C21E0B36}">
  <ds:schemaRefs>
    <ds:schemaRef ds:uri="http://purl.org/dc/terms/"/>
    <ds:schemaRef ds:uri="http://www.w3.org/XML/1998/namespace"/>
    <ds:schemaRef ds:uri="http://schemas.microsoft.com/office/2006/documentManagement/types"/>
    <ds:schemaRef ds:uri="40936864-7e60-4a49-8310-37977889bcad"/>
    <ds:schemaRef ds:uri="http://purl.org/dc/elements/1.1/"/>
    <ds:schemaRef ds:uri="http://schemas.microsoft.com/office/infopath/2007/PartnerControls"/>
    <ds:schemaRef ds:uri="http://schemas.openxmlformats.org/package/2006/metadata/core-properties"/>
    <ds:schemaRef ds:uri="193a4fed-aee8-4845-856a-75ad4b5a3d0e"/>
    <ds:schemaRef ds:uri="http://schemas.microsoft.com/sharepoint.v3"/>
    <ds:schemaRef ds:uri="http://schemas.microsoft.com/office/2006/metadata/properties"/>
    <ds:schemaRef ds:uri="138e79af-97e9-467e-b691-fc96845a5065"/>
    <ds:schemaRef ds:uri="59db41f3-012c-48d5-ae51-11f5e5d0d73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WW-Powerpoint</Template>
  <TotalTime>309</TotalTime>
  <Words>803</Words>
  <Application>Microsoft Office PowerPoint</Application>
  <PresentationFormat>Widescreen</PresentationFormat>
  <Paragraphs>30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‘Rainsavers’: engaging households in Chippenham on rainwater management via water efficiency services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‘Rainsavers’: engaging households in Chippenham on rainwater management via water efficiency services</dc:title>
  <dc:creator>Aimee Shaw</dc:creator>
  <dc:description>Updated as per RF70125619</dc:description>
  <cp:lastModifiedBy>Andy Mears</cp:lastModifiedBy>
  <cp:revision>4</cp:revision>
  <cp:lastPrinted>2018-03-13T08:26:43Z</cp:lastPrinted>
  <dcterms:created xsi:type="dcterms:W3CDTF">2023-11-24T11:04:30Z</dcterms:created>
  <dcterms:modified xsi:type="dcterms:W3CDTF">2023-12-06T16:11:15Z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0x01010066FEB98C24FFB5479CFCAB18D769B07D</vt:lpwstr>
  </property>
  <property fmtid="{D5CDD505-2E9C-101B-9397-08002B2CF9AE}" pid="3" name="MediaServiceImageTags">
    <vt:lpwstr/>
  </property>
  <property fmtid="{D5CDD505-2E9C-101B-9397-08002B2CF9AE}" pid="4" name="AMP Period">
    <vt:lpwstr>191;#AMP 7|2a590d01-9a87-44e6-9089-b0cd9c2a79a2</vt:lpwstr>
  </property>
  <property fmtid="{D5CDD505-2E9C-101B-9397-08002B2CF9AE}" pid="5" name="Financial Year">
    <vt:lpwstr>274;#2023-24|14b77e06-08fa-4c61-9d1b-c5f3eb76ce53</vt:lpwstr>
  </property>
  <property fmtid="{D5CDD505-2E9C-101B-9397-08002B2CF9AE}" pid="6" name="Document Type">
    <vt:lpwstr>19;#Report|3a5d64df-9be5-4fbb-9e86-694d198a57dd</vt:lpwstr>
  </property>
  <property fmtid="{D5CDD505-2E9C-101B-9397-08002B2CF9AE}" pid="7" name="_dlc_DocIdItemGuid">
    <vt:lpwstr>2aa4f9f1-ef9a-48ae-805c-a5029ece72e1</vt:lpwstr>
  </property>
</Properties>
</file>